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5F38FD-3502-41EA-BA35-F02FAB790DC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9E77D69-8F36-4B31-B91E-A6205B5E9C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kadrovik.mcfr.u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kadrovik.mcfr.ua/npd-doc?npmid=94&amp;npid=502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kadrovik.mcfr.ua/npd-doc?npmid=94&amp;npid=5028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kadrovik.mcfr.ua/npd-doc?npmid=94&amp;npid=221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kadrovik.mcfr.ua/npd-doc?npmid=94&amp;npid=22152" TargetMode="External"/><Relationship Id="rId2" Type="http://schemas.openxmlformats.org/officeDocument/2006/relationships/hyperlink" Target="https://ekadrovik.mcfr.ua/npd-doc?npmid=94&amp;npid=21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kadrovik.mcfr.ua/npd-doc?npmid=94&amp;npid=5028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err="1" smtClean="0"/>
              <a:t>Що</a:t>
            </a:r>
            <a:r>
              <a:rPr lang="ru-RU" sz="4400" dirty="0" smtClean="0"/>
              <a:t> </a:t>
            </a:r>
            <a:r>
              <a:rPr lang="ru-RU" sz="4400" dirty="0" err="1" smtClean="0"/>
              <a:t>пишуть</a:t>
            </a:r>
            <a:r>
              <a:rPr lang="ru-RU" sz="4400" dirty="0" smtClean="0"/>
              <a:t> про </a:t>
            </a:r>
            <a:r>
              <a:rPr lang="uk-UA" sz="4400" dirty="0" err="1" smtClean="0"/>
              <a:t>випробуваня</a:t>
            </a:r>
            <a:r>
              <a:rPr lang="uk-UA" sz="4400" dirty="0" smtClean="0"/>
              <a:t> в інтернеті та як правильно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Антифейк</a:t>
            </a:r>
            <a:r>
              <a:rPr lang="ru-RU" dirty="0" smtClean="0">
                <a:solidFill>
                  <a:srgbClr val="C00000"/>
                </a:solidFill>
              </a:rPr>
              <a:t> в</a:t>
            </a:r>
            <a:r>
              <a:rPr lang="uk-UA" dirty="0" smtClean="0">
                <a:solidFill>
                  <a:srgbClr val="C00000"/>
                </a:solidFill>
              </a:rPr>
              <a:t>ід журналу «Кадровик-01»</a:t>
            </a:r>
          </a:p>
          <a:p>
            <a:r>
              <a:rPr lang="en-US" dirty="0" smtClean="0">
                <a:solidFill>
                  <a:srgbClr val="C00000"/>
                </a:solidFill>
                <a:hlinkClick r:id="rId2"/>
              </a:rPr>
              <a:t>ekadrovik.mcfr.ua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194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90" y="5645271"/>
            <a:ext cx="563062" cy="7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47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60128"/>
              </p:ext>
            </p:extLst>
          </p:nvPr>
        </p:nvGraphicFramePr>
        <p:xfrm>
          <a:off x="323525" y="764704"/>
          <a:ext cx="8496946" cy="5328592"/>
        </p:xfrm>
        <a:graphic>
          <a:graphicData uri="http://schemas.openxmlformats.org/drawingml/2006/table">
            <a:tbl>
              <a:tblPr/>
              <a:tblGrid>
                <a:gridCol w="4248473"/>
                <a:gridCol w="4248473"/>
              </a:tblGrid>
              <a:tr h="361260"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Як 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інтернеті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Що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 не так і як правильно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7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Назвали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шість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випадків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коли заборонено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встановлювати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особам, які не досягли 18 років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молодим робітникам після закінчення професійних навчально-виховних закладів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молодим спеціалістам після закінчення вищих навчальних закладів, які працевлаштовуються на підставі направлення на роботу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особам, звільненим у запас із військової чи альтернативної (невійськової) служби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інвалідам, направленим на роботу відповідно до рекомендації МСЕК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 інших випадках, передбачених законодавством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indent="288290"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Стаття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26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КЗпП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налічує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вдвічі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більше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категорій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яким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заборонено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встановлювати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. 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переліку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інтернету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відсутні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особи, обрані на посаду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переможці конкурсного відбору на заміщення вакантної посади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особи, які пройшли стажування при прийнятті на роботу з відривом від основної роботи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вагітні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одинокі матері з дитиною до 14 років або дитиною з інвалідністю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особи, з якими укладають строковий трудовий договір строком до 12 місяців, у т. ч. на тимчасові чи сезонні роботи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внутрішньо переміщені особи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413" y="5624727"/>
            <a:ext cx="281531" cy="3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21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48888"/>
              </p:ext>
            </p:extLst>
          </p:nvPr>
        </p:nvGraphicFramePr>
        <p:xfrm>
          <a:off x="323528" y="620688"/>
          <a:ext cx="8352927" cy="5725319"/>
        </p:xfrm>
        <a:graphic>
          <a:graphicData uri="http://schemas.openxmlformats.org/drawingml/2006/table">
            <a:tbl>
              <a:tblPr/>
              <a:tblGrid>
                <a:gridCol w="4208319"/>
                <a:gridCol w="4144608"/>
              </a:tblGrid>
              <a:tr h="385670"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Як 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інтернеті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Що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 не так і як правильно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 строку випробування не враховують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дні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в які працівник був відсутній на роботі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поважних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причин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 строку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зараховують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дні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коли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фактично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працював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незалежно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від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причини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(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ч. 3 ст. 27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КЗпП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Роботодавець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має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відобразити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встановлення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як у трудовому договорі, так і в наказі про прийняття на роботу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аказ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про прийняття на роботу оформлю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ю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ть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на підставі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трудового договору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всі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підприємства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усіма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працівниками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укладають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письмові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трудові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договори, і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це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порушення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Частина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1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статті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24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КЗпП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перелічує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випадки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коли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обов’язково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укладати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письмові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трудові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договори. 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решті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випадків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можна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укласти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усний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трудовий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договір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— на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підставі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заяви і наказу про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прийняття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на роботу.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Тільки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якщо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працівником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уклали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письмовий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трудовий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договір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(контракт),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він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буде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підставою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до наказу про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прийняття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на роботу. В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інших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випадках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підстава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—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заява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647" y="5824145"/>
            <a:ext cx="281531" cy="3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9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28065"/>
              </p:ext>
            </p:extLst>
          </p:nvPr>
        </p:nvGraphicFramePr>
        <p:xfrm>
          <a:off x="323528" y="548680"/>
          <a:ext cx="8568951" cy="5832648"/>
        </p:xfrm>
        <a:graphic>
          <a:graphicData uri="http://schemas.openxmlformats.org/drawingml/2006/table">
            <a:tbl>
              <a:tblPr/>
              <a:tblGrid>
                <a:gridCol w="4317154"/>
                <a:gridCol w="4251797"/>
              </a:tblGrid>
              <a:tr h="526254"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Як в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інтернеті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Що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 не так і як правильно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разі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незадовільного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безпосередній керівник працівника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подає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роботодавцеві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заяву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Керівник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подає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доповідну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записку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Доповідна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записка —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це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службовий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документ, в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якому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інформують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керівника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про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ситуацію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факти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виконання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роботи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. За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необхідності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подають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висновки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і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пропозиції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. Мета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доповідної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записки —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спонукати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керівника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прийняти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рішення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Збірник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уніфікованих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форм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організаційно-розпорядчих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документів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схвалений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протоколом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Методкомісії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Держкомархіву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від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20.06.2006 № 3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далі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—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Збірник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форм ОРД)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413" y="5624727"/>
            <a:ext cx="281531" cy="3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3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39210"/>
              </p:ext>
            </p:extLst>
          </p:nvPr>
        </p:nvGraphicFramePr>
        <p:xfrm>
          <a:off x="323528" y="476672"/>
          <a:ext cx="8640960" cy="5832648"/>
        </p:xfrm>
        <a:graphic>
          <a:graphicData uri="http://schemas.openxmlformats.org/drawingml/2006/table">
            <a:tbl>
              <a:tblPr/>
              <a:tblGrid>
                <a:gridCol w="4353433"/>
                <a:gridCol w="4287527"/>
              </a:tblGrid>
              <a:tr h="526254"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Як 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інтернеті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Що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 не так і як правильно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 с</a:t>
                      </a:r>
                      <a:r>
                        <a:rPr lang="uk-UA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лужбов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ій</a:t>
                      </a: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ці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безпосереднього керівника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Правильно —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У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доповідній</a:t>
                      </a: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ці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безпосереднього керівника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Наказ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Мін’юсту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«Про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затвердження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Переліку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типових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документів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що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створюються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під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час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діяльності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державних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органів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органів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місцевого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самоврядування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інших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установ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підприємств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організацій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із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зазначенням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строків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зберігання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документів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»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від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 12.04.2012 № 578/5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та </a:t>
                      </a: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3"/>
                        </a:rPr>
                        <a:t>Збірник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3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3"/>
                        </a:rPr>
                        <a:t>форм ОРД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містять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такого виду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організаційно-розпорядчого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документа як «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службова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записка».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413" y="5624727"/>
            <a:ext cx="281531" cy="3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36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823538"/>
              </p:ext>
            </p:extLst>
          </p:nvPr>
        </p:nvGraphicFramePr>
        <p:xfrm>
          <a:off x="323528" y="692696"/>
          <a:ext cx="8496944" cy="4824536"/>
        </p:xfrm>
        <a:graphic>
          <a:graphicData uri="http://schemas.openxmlformats.org/drawingml/2006/table">
            <a:tbl>
              <a:tblPr/>
              <a:tblGrid>
                <a:gridCol w="4280876"/>
                <a:gridCol w="4216068"/>
              </a:tblGrid>
              <a:tr h="650499"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Як 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інтернеті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Що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 не так і як правильно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Якщо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останній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день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випробування роботодавець не повідомив працівника, що той не витримав випробування, звільнити за результатами випробування неправомірно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Повідомляти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в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останній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день про те,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що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витримав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—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пізно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, 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звільнити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 результатами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неправомірно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звільнення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 результатами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випробування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роботодавець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має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письмово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попередити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працівника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за три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дні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(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ч. 2 ст. 28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  <a:hlinkClick r:id="rId2"/>
                        </a:rPr>
                        <a:t>КЗпП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581" y="4941168"/>
            <a:ext cx="281531" cy="3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64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46700"/>
              </p:ext>
            </p:extLst>
          </p:nvPr>
        </p:nvGraphicFramePr>
        <p:xfrm>
          <a:off x="395536" y="764704"/>
          <a:ext cx="8496944" cy="4215155"/>
        </p:xfrm>
        <a:graphic>
          <a:graphicData uri="http://schemas.openxmlformats.org/drawingml/2006/table">
            <a:tbl>
              <a:tblPr/>
              <a:tblGrid>
                <a:gridCol w="4280876"/>
                <a:gridCol w="4216068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Як 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інтернеті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Arno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25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Що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no Pro"/>
                        </a:rPr>
                        <a:t> не так і як правильно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При звільненні до трудової книжки 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внос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я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ть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запис: «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Звільнен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ий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у зв’язку з незадовільними результатами випробування,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ст. 28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КЗпП України»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При звільненні до трудової книжки вносять запис: «Звільнений у зв’язку зі встановленням невідповідності займаній посаді, на яку його прийнято, протягом строку випробування, </a:t>
                      </a: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п. 11 ст. 40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Myriad Pro"/>
                        </a:rPr>
                        <a:t> КЗпП України»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Myriad Pr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178" y="4365104"/>
            <a:ext cx="281531" cy="3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44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kadrovik.mcfr.ua/static/v2/skins/ua/ekadrovik.mcfr/e/res/images/article-elements/icon__trail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561" y="5085183"/>
            <a:ext cx="662384" cy="93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268760"/>
            <a:ext cx="75608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C00000"/>
                </a:solidFill>
              </a:rPr>
              <a:t>Ціна помилки</a:t>
            </a:r>
            <a:r>
              <a:rPr lang="uk-UA" sz="2000" dirty="0" smtClean="0"/>
              <a:t>: поновлення на роботі, виплата поновленому працівнику середнього заробітку за час вимушеного прогулу, адміністративна чи кримінальна відповідальність посадової особи роботодавця</a:t>
            </a:r>
          </a:p>
          <a:p>
            <a:endParaRPr lang="uk-UA" sz="2000" dirty="0"/>
          </a:p>
          <a:p>
            <a:r>
              <a:rPr lang="uk-UA" sz="2000" dirty="0" smtClean="0">
                <a:solidFill>
                  <a:srgbClr val="C00000"/>
                </a:solidFill>
              </a:rPr>
              <a:t>Докладніше</a:t>
            </a:r>
            <a:r>
              <a:rPr lang="uk-UA" sz="2000" dirty="0" smtClean="0"/>
              <a:t> — у журналі «Кадровик-01» № 9/2019</a:t>
            </a:r>
          </a:p>
          <a:p>
            <a:endParaRPr lang="uk-UA" sz="2000" dirty="0"/>
          </a:p>
          <a:p>
            <a:r>
              <a:rPr lang="uk-UA" sz="2000" dirty="0" smtClean="0"/>
              <a:t>Довіряйте перевіреним джерелам. Читайте «Кадровик-01»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194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</TotalTime>
  <Words>670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Що пишуть про випробуваня в інтернеті та як правильно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пишуть про випробуваня в інтернеті та як правильно</dc:title>
  <dc:creator>Ірина Іванченко</dc:creator>
  <cp:lastModifiedBy>Ірина Іванченко</cp:lastModifiedBy>
  <cp:revision>3</cp:revision>
  <dcterms:created xsi:type="dcterms:W3CDTF">2019-08-27T09:21:23Z</dcterms:created>
  <dcterms:modified xsi:type="dcterms:W3CDTF">2019-08-27T09:42:10Z</dcterms:modified>
</cp:coreProperties>
</file>